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61"/>
      <p:bold r:id="rId62"/>
      <p:italic r:id="rId63"/>
      <p:boldItalic r:id="rId64"/>
    </p:embeddedFont>
    <p:embeddedFont>
      <p:font typeface="PT Sans Narrow" panose="020B0506020203020204" pitchFamily="34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9E1699-99B6-4B24-AAD4-0ECA5F03B470}">
  <a:tblStyle styleId="{EC9E1699-99B6-4B24-AAD4-0ECA5F03B4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3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b736781c5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cb736781c5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cb736781c5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cb736781c5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73f41154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f73f41154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73f41154a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f73f41154a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f73f41154a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f73f41154a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f73f41154a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f73f41154a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f73f41154a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f73f41154a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Joyful, cheerful, jolly, gleeful, content, delightful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f73f41154a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f73f41154a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f73f41154a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f73f41154a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know other words for “laugh?”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f73f41154a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f73f41154a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Chuckle, chortle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fb95621c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fb95621c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f73f41154a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f73f41154a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f73f41154a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f73f41154a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f73f41154a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f73f41154a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f73f41154a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f73f41154a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f73f41154a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f73f41154a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f73f41154a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f73f41154a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cb736781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cb736781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cb736781c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cb736781c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cb736781c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cb736781c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cb736781c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cb736781c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f73f41154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f73f41154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cb736781c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cb736781c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f73f41154a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f73f41154a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73f41154a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73f41154a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f73f41154a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f73f41154a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73f41154a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73f41154a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f73f41154a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f73f41154a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f73f41154a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f73f41154a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f73f41154a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f73f41154a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f73f41154a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f73f41154a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f73f41154a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f73f41154a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73f41154a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f73f41154a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f73f41154a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f73f41154a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f73f41154a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f73f41154a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f73f41154a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f73f41154a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Revise on the latter page, keep this page unchanged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f73f41154a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f73f41154a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f73f41154a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f73f41154a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f73f41154a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f73f41154a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Revise on the latter page, keep this page unchanged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f73f41154a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f73f41154a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f73f41154a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f73f41154a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f73f41154a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f73f41154a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f73f41154a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f73f41154a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f73f41154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f73f41154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f73f41154a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f73f41154a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cb736781c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cb736781c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cb736781c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cb736781c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cb736781c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cb736781c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cb736781c5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cb736781c5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f73f41154a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f73f41154a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f73f41154a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f73f41154a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f73f41154a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f73f41154a_0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02d132c6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02d132c6c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73f41154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f73f41154a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fb4305af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fb4305af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Eerie, uncanny, weird, frightening, terrifying, spine-chilling, scaring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f73f41154a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f73f41154a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f73f41154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f73f41154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lXh9vhUw-Dn3zF3AzEFBIf95KoF_adlgrOHA5L_FJrg/edit?usp=sharing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18" Type="http://schemas.openxmlformats.org/officeDocument/2006/relationships/image" Target="../media/image27.jpg"/><Relationship Id="rId26" Type="http://schemas.openxmlformats.org/officeDocument/2006/relationships/image" Target="../media/image35.jpg"/><Relationship Id="rId3" Type="http://schemas.openxmlformats.org/officeDocument/2006/relationships/image" Target="../media/image12.jpg"/><Relationship Id="rId21" Type="http://schemas.openxmlformats.org/officeDocument/2006/relationships/image" Target="../media/image30.jp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17" Type="http://schemas.openxmlformats.org/officeDocument/2006/relationships/image" Target="../media/image26.jpg"/><Relationship Id="rId25" Type="http://schemas.openxmlformats.org/officeDocument/2006/relationships/image" Target="../media/image34.jp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5.jpg"/><Relationship Id="rId20" Type="http://schemas.openxmlformats.org/officeDocument/2006/relationships/image" Target="../media/image29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24" Type="http://schemas.openxmlformats.org/officeDocument/2006/relationships/image" Target="../media/image33.jpg"/><Relationship Id="rId5" Type="http://schemas.openxmlformats.org/officeDocument/2006/relationships/image" Target="../media/image14.png"/><Relationship Id="rId15" Type="http://schemas.openxmlformats.org/officeDocument/2006/relationships/image" Target="../media/image24.jpg"/><Relationship Id="rId23" Type="http://schemas.openxmlformats.org/officeDocument/2006/relationships/image" Target="../media/image32.jpg"/><Relationship Id="rId10" Type="http://schemas.openxmlformats.org/officeDocument/2006/relationships/image" Target="../media/image19.jpg"/><Relationship Id="rId19" Type="http://schemas.openxmlformats.org/officeDocument/2006/relationships/image" Target="../media/image28.jpg"/><Relationship Id="rId4" Type="http://schemas.openxmlformats.org/officeDocument/2006/relationships/image" Target="../media/image13.png"/><Relationship Id="rId9" Type="http://schemas.openxmlformats.org/officeDocument/2006/relationships/image" Target="../media/image18.jpg"/><Relationship Id="rId14" Type="http://schemas.openxmlformats.org/officeDocument/2006/relationships/image" Target="../media/image23.jpg"/><Relationship Id="rId22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epic.com/app/read/591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Synonyms</a:t>
            </a:r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Grade 5/6 Whole Class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Plans for Today</a:t>
            </a:r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First, we review what we learned</a:t>
            </a:r>
            <a:endParaRPr sz="3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00"/>
              <a:t>Second, we look for synonym partners</a:t>
            </a:r>
            <a:endParaRPr sz="30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000"/>
              <a:t>Third, we play a whole-class game</a:t>
            </a:r>
            <a:endParaRPr sz="3000"/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5678" y="1103375"/>
            <a:ext cx="1256626" cy="7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5175" y="1888475"/>
            <a:ext cx="1257600" cy="7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5569" y="2683526"/>
            <a:ext cx="1376824" cy="91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synonym?</a:t>
            </a:r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Circle the Synonyms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still remember what synonyms mean?</a:t>
            </a:r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the synonym of </a:t>
            </a:r>
            <a:r>
              <a:rPr lang="en" u="sng">
                <a:solidFill>
                  <a:schemeClr val="accent3"/>
                </a:solidFill>
              </a:rPr>
              <a:t>happy</a:t>
            </a:r>
            <a:r>
              <a:rPr lang="en"/>
              <a:t>?</a:t>
            </a:r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1"/>
          </p:nvPr>
        </p:nvSpPr>
        <p:spPr>
          <a:xfrm>
            <a:off x="1335125" y="1266175"/>
            <a:ext cx="2976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sad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upset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glad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fast</a:t>
            </a:r>
            <a:endParaRPr sz="2800"/>
          </a:p>
        </p:txBody>
      </p:sp>
      <p:sp>
        <p:nvSpPr>
          <p:cNvPr id="152" name="Google Shape;152;p26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266182"/>
            <a:ext cx="3302700" cy="330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the synonym of </a:t>
            </a:r>
            <a:r>
              <a:rPr lang="en" u="sng">
                <a:solidFill>
                  <a:schemeClr val="accent3"/>
                </a:solidFill>
              </a:rPr>
              <a:t>happy</a:t>
            </a:r>
            <a:r>
              <a:rPr lang="en"/>
              <a:t>?</a:t>
            </a:r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body" idx="1"/>
          </p:nvPr>
        </p:nvSpPr>
        <p:spPr>
          <a:xfrm>
            <a:off x="1335125" y="1266175"/>
            <a:ext cx="2976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sad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upset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glad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fast</a:t>
            </a:r>
            <a:endParaRPr sz="2800"/>
          </a:p>
        </p:txBody>
      </p:sp>
      <p:sp>
        <p:nvSpPr>
          <p:cNvPr id="160" name="Google Shape;160;p27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266182"/>
            <a:ext cx="3302700" cy="330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/>
          <p:nvPr/>
        </p:nvSpPr>
        <p:spPr>
          <a:xfrm>
            <a:off x="1108950" y="2378425"/>
            <a:ext cx="1831200" cy="4743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know other synonyms of </a:t>
            </a:r>
            <a:r>
              <a:rPr lang="en" u="sng">
                <a:solidFill>
                  <a:schemeClr val="accent3"/>
                </a:solidFill>
              </a:rPr>
              <a:t>happy</a:t>
            </a:r>
            <a:r>
              <a:rPr lang="en"/>
              <a:t>?</a:t>
            </a:r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body" idx="1"/>
          </p:nvPr>
        </p:nvSpPr>
        <p:spPr>
          <a:xfrm>
            <a:off x="1335125" y="1266175"/>
            <a:ext cx="2976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Excited</a:t>
            </a:r>
            <a:endParaRPr sz="2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Joyful</a:t>
            </a:r>
            <a:endParaRPr sz="2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Glad</a:t>
            </a:r>
            <a:endParaRPr sz="2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Content</a:t>
            </a:r>
            <a:endParaRPr sz="28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800"/>
              <a:t>proud</a:t>
            </a:r>
            <a:endParaRPr sz="2800"/>
          </a:p>
        </p:txBody>
      </p:sp>
      <p:sp>
        <p:nvSpPr>
          <p:cNvPr id="169" name="Google Shape;169;p28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266182"/>
            <a:ext cx="3302700" cy="330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the synonym of </a:t>
            </a:r>
            <a:r>
              <a:rPr lang="en" u="sng">
                <a:solidFill>
                  <a:schemeClr val="accent3"/>
                </a:solidFill>
              </a:rPr>
              <a:t>laugh</a:t>
            </a:r>
            <a:r>
              <a:rPr lang="en"/>
              <a:t>?</a:t>
            </a:r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body" idx="1"/>
          </p:nvPr>
        </p:nvSpPr>
        <p:spPr>
          <a:xfrm>
            <a:off x="1335125" y="1266175"/>
            <a:ext cx="2976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stare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giggle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frown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talk</a:t>
            </a:r>
            <a:endParaRPr sz="2800"/>
          </a:p>
        </p:txBody>
      </p:sp>
      <p:sp>
        <p:nvSpPr>
          <p:cNvPr id="177" name="Google Shape;177;p29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8" name="Google Shape;1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6" y="1266175"/>
            <a:ext cx="3144745" cy="330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the synonym of </a:t>
            </a:r>
            <a:r>
              <a:rPr lang="en" u="sng">
                <a:solidFill>
                  <a:schemeClr val="accent3"/>
                </a:solidFill>
              </a:rPr>
              <a:t>laugh</a:t>
            </a:r>
            <a:r>
              <a:rPr lang="en"/>
              <a:t>?</a:t>
            </a:r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body" idx="1"/>
          </p:nvPr>
        </p:nvSpPr>
        <p:spPr>
          <a:xfrm>
            <a:off x="1335125" y="1266175"/>
            <a:ext cx="2976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stare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giggle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frown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talk</a:t>
            </a:r>
            <a:endParaRPr sz="2800"/>
          </a:p>
        </p:txBody>
      </p:sp>
      <p:sp>
        <p:nvSpPr>
          <p:cNvPr id="185" name="Google Shape;185;p30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86" name="Google Shape;186;p30"/>
          <p:cNvSpPr/>
          <p:nvPr/>
        </p:nvSpPr>
        <p:spPr>
          <a:xfrm>
            <a:off x="1232975" y="1838550"/>
            <a:ext cx="1831200" cy="4743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6" y="1266175"/>
            <a:ext cx="3144745" cy="330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know other synonyms of </a:t>
            </a:r>
            <a:r>
              <a:rPr lang="en" u="sng">
                <a:solidFill>
                  <a:schemeClr val="accent3"/>
                </a:solidFill>
              </a:rPr>
              <a:t>laugh</a:t>
            </a:r>
            <a:r>
              <a:rPr lang="en"/>
              <a:t>?</a:t>
            </a:r>
            <a:endParaRPr/>
          </a:p>
        </p:txBody>
      </p:sp>
      <p:sp>
        <p:nvSpPr>
          <p:cNvPr id="193" name="Google Shape;193;p31"/>
          <p:cNvSpPr txBox="1">
            <a:spLocks noGrp="1"/>
          </p:cNvSpPr>
          <p:nvPr>
            <p:ph type="body" idx="1"/>
          </p:nvPr>
        </p:nvSpPr>
        <p:spPr>
          <a:xfrm>
            <a:off x="1335125" y="1266175"/>
            <a:ext cx="2976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Chatter</a:t>
            </a:r>
            <a:endParaRPr sz="2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Giggle</a:t>
            </a:r>
            <a:endParaRPr sz="2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lol</a:t>
            </a:r>
            <a:endParaRPr sz="2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800"/>
          </a:p>
        </p:txBody>
      </p:sp>
      <p:sp>
        <p:nvSpPr>
          <p:cNvPr id="194" name="Google Shape;194;p31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5" name="Google Shape;1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6" y="1266175"/>
            <a:ext cx="3144745" cy="330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Plans for Today</a:t>
            </a: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First, we read a book</a:t>
            </a:r>
            <a:endParaRPr sz="37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700"/>
              <a:t>Second, we talk about it</a:t>
            </a:r>
            <a:endParaRPr sz="37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700"/>
              <a:t>Third, we do an activity</a:t>
            </a:r>
            <a:endParaRPr sz="3700"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5591" y="1266325"/>
            <a:ext cx="1256626" cy="7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9025" y="2109775"/>
            <a:ext cx="1257600" cy="7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9807" y="3005851"/>
            <a:ext cx="1376824" cy="91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the synonym of </a:t>
            </a:r>
            <a:r>
              <a:rPr lang="en" u="sng">
                <a:solidFill>
                  <a:schemeClr val="accent3"/>
                </a:solidFill>
              </a:rPr>
              <a:t>repair</a:t>
            </a:r>
            <a:r>
              <a:rPr lang="en"/>
              <a:t>?</a:t>
            </a:r>
            <a:endParaRPr/>
          </a:p>
        </p:txBody>
      </p:sp>
      <p:sp>
        <p:nvSpPr>
          <p:cNvPr id="201" name="Google Shape;201;p32"/>
          <p:cNvSpPr txBox="1">
            <a:spLocks noGrp="1"/>
          </p:cNvSpPr>
          <p:nvPr>
            <p:ph type="body" idx="1"/>
          </p:nvPr>
        </p:nvSpPr>
        <p:spPr>
          <a:xfrm>
            <a:off x="1335125" y="1266175"/>
            <a:ext cx="2976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broken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break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fix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continue</a:t>
            </a:r>
            <a:endParaRPr sz="2800"/>
          </a:p>
        </p:txBody>
      </p:sp>
      <p:sp>
        <p:nvSpPr>
          <p:cNvPr id="202" name="Google Shape;202;p32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3" name="Google Shape;203;p32"/>
          <p:cNvPicPr preferRelativeResize="0"/>
          <p:nvPr/>
        </p:nvPicPr>
        <p:blipFill rotWithShape="1">
          <a:blip r:embed="rId3">
            <a:alphaModFix/>
          </a:blip>
          <a:srcRect b="7373"/>
          <a:stretch/>
        </p:blipFill>
        <p:spPr>
          <a:xfrm>
            <a:off x="4832400" y="1266175"/>
            <a:ext cx="3301582" cy="330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the synonym of </a:t>
            </a:r>
            <a:r>
              <a:rPr lang="en" u="sng">
                <a:solidFill>
                  <a:schemeClr val="accent3"/>
                </a:solidFill>
              </a:rPr>
              <a:t>repair</a:t>
            </a:r>
            <a:r>
              <a:rPr lang="en"/>
              <a:t>?</a:t>
            </a:r>
            <a:endParaRPr/>
          </a:p>
        </p:txBody>
      </p:sp>
      <p:sp>
        <p:nvSpPr>
          <p:cNvPr id="209" name="Google Shape;209;p33"/>
          <p:cNvSpPr txBox="1">
            <a:spLocks noGrp="1"/>
          </p:cNvSpPr>
          <p:nvPr>
            <p:ph type="body" idx="1"/>
          </p:nvPr>
        </p:nvSpPr>
        <p:spPr>
          <a:xfrm>
            <a:off x="1335125" y="1266175"/>
            <a:ext cx="2976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broken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break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fix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continue</a:t>
            </a:r>
            <a:endParaRPr sz="2800"/>
          </a:p>
        </p:txBody>
      </p:sp>
      <p:sp>
        <p:nvSpPr>
          <p:cNvPr id="210" name="Google Shape;210;p33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1" name="Google Shape;211;p33"/>
          <p:cNvPicPr preferRelativeResize="0"/>
          <p:nvPr/>
        </p:nvPicPr>
        <p:blipFill rotWithShape="1">
          <a:blip r:embed="rId3">
            <a:alphaModFix/>
          </a:blip>
          <a:srcRect b="7373"/>
          <a:stretch/>
        </p:blipFill>
        <p:spPr>
          <a:xfrm>
            <a:off x="4832400" y="1266175"/>
            <a:ext cx="3301582" cy="33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/>
          <p:nvPr/>
        </p:nvSpPr>
        <p:spPr>
          <a:xfrm>
            <a:off x="1116225" y="2334600"/>
            <a:ext cx="1831200" cy="4743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the synonym of </a:t>
            </a:r>
            <a:r>
              <a:rPr lang="en" u="sng">
                <a:solidFill>
                  <a:schemeClr val="accent3"/>
                </a:solidFill>
              </a:rPr>
              <a:t>forest</a:t>
            </a:r>
            <a:r>
              <a:rPr lang="en"/>
              <a:t>?</a:t>
            </a:r>
            <a:endParaRPr/>
          </a:p>
        </p:txBody>
      </p:sp>
      <p:sp>
        <p:nvSpPr>
          <p:cNvPr id="218" name="Google Shape;218;p34"/>
          <p:cNvSpPr txBox="1">
            <a:spLocks noGrp="1"/>
          </p:cNvSpPr>
          <p:nvPr>
            <p:ph type="body" idx="1"/>
          </p:nvPr>
        </p:nvSpPr>
        <p:spPr>
          <a:xfrm>
            <a:off x="1335125" y="1266175"/>
            <a:ext cx="2976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farm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land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grass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woods</a:t>
            </a:r>
            <a:endParaRPr sz="2800"/>
          </a:p>
        </p:txBody>
      </p:sp>
      <p:sp>
        <p:nvSpPr>
          <p:cNvPr id="219" name="Google Shape;219;p34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0" name="Google Shape;220;p34"/>
          <p:cNvPicPr preferRelativeResize="0"/>
          <p:nvPr/>
        </p:nvPicPr>
        <p:blipFill rotWithShape="1">
          <a:blip r:embed="rId3">
            <a:alphaModFix/>
          </a:blip>
          <a:srcRect r="9779"/>
          <a:stretch/>
        </p:blipFill>
        <p:spPr>
          <a:xfrm>
            <a:off x="4832400" y="1266175"/>
            <a:ext cx="3999900" cy="330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the synonym of </a:t>
            </a:r>
            <a:r>
              <a:rPr lang="en" u="sng">
                <a:solidFill>
                  <a:schemeClr val="accent3"/>
                </a:solidFill>
              </a:rPr>
              <a:t>forest</a:t>
            </a:r>
            <a:r>
              <a:rPr lang="en"/>
              <a:t>?</a:t>
            </a:r>
            <a:endParaRPr/>
          </a:p>
        </p:txBody>
      </p:sp>
      <p:sp>
        <p:nvSpPr>
          <p:cNvPr id="226" name="Google Shape;226;p35"/>
          <p:cNvSpPr txBox="1">
            <a:spLocks noGrp="1"/>
          </p:cNvSpPr>
          <p:nvPr>
            <p:ph type="body" idx="1"/>
          </p:nvPr>
        </p:nvSpPr>
        <p:spPr>
          <a:xfrm>
            <a:off x="1335125" y="1266175"/>
            <a:ext cx="2976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farm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land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grass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woods</a:t>
            </a:r>
            <a:endParaRPr sz="2800"/>
          </a:p>
        </p:txBody>
      </p:sp>
      <p:sp>
        <p:nvSpPr>
          <p:cNvPr id="227" name="Google Shape;227;p3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8" name="Google Shape;228;p35"/>
          <p:cNvPicPr preferRelativeResize="0"/>
          <p:nvPr/>
        </p:nvPicPr>
        <p:blipFill rotWithShape="1">
          <a:blip r:embed="rId3">
            <a:alphaModFix/>
          </a:blip>
          <a:srcRect r="9779"/>
          <a:stretch/>
        </p:blipFill>
        <p:spPr>
          <a:xfrm>
            <a:off x="4832400" y="1266175"/>
            <a:ext cx="3999900" cy="330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5"/>
          <p:cNvSpPr/>
          <p:nvPr/>
        </p:nvSpPr>
        <p:spPr>
          <a:xfrm>
            <a:off x="1211075" y="2830700"/>
            <a:ext cx="1831200" cy="4743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the synonym of </a:t>
            </a:r>
            <a:r>
              <a:rPr lang="en" u="sng">
                <a:solidFill>
                  <a:schemeClr val="accent3"/>
                </a:solidFill>
              </a:rPr>
              <a:t>drink</a:t>
            </a:r>
            <a:r>
              <a:rPr lang="en"/>
              <a:t>?</a:t>
            </a:r>
            <a:endParaRPr/>
          </a:p>
        </p:txBody>
      </p:sp>
      <p:sp>
        <p:nvSpPr>
          <p:cNvPr id="235" name="Google Shape;235;p36"/>
          <p:cNvSpPr txBox="1">
            <a:spLocks noGrp="1"/>
          </p:cNvSpPr>
          <p:nvPr>
            <p:ph type="body" idx="1"/>
          </p:nvPr>
        </p:nvSpPr>
        <p:spPr>
          <a:xfrm>
            <a:off x="1335125" y="1266175"/>
            <a:ext cx="2976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hot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meal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beverage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dinner</a:t>
            </a:r>
            <a:endParaRPr sz="2800"/>
          </a:p>
        </p:txBody>
      </p:sp>
      <p:sp>
        <p:nvSpPr>
          <p:cNvPr id="236" name="Google Shape;236;p36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7" name="Google Shape;237;p36"/>
          <p:cNvPicPr preferRelativeResize="0"/>
          <p:nvPr/>
        </p:nvPicPr>
        <p:blipFill rotWithShape="1">
          <a:blip r:embed="rId3">
            <a:alphaModFix/>
          </a:blip>
          <a:srcRect t="17328"/>
          <a:stretch/>
        </p:blipFill>
        <p:spPr>
          <a:xfrm>
            <a:off x="4832400" y="1266175"/>
            <a:ext cx="2663353" cy="330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the synonym of </a:t>
            </a:r>
            <a:r>
              <a:rPr lang="en" u="sng">
                <a:solidFill>
                  <a:schemeClr val="accent3"/>
                </a:solidFill>
              </a:rPr>
              <a:t>drink</a:t>
            </a:r>
            <a:r>
              <a:rPr lang="en"/>
              <a:t>?</a:t>
            </a:r>
            <a:endParaRPr/>
          </a:p>
        </p:txBody>
      </p:sp>
      <p:sp>
        <p:nvSpPr>
          <p:cNvPr id="243" name="Google Shape;243;p37"/>
          <p:cNvSpPr txBox="1">
            <a:spLocks noGrp="1"/>
          </p:cNvSpPr>
          <p:nvPr>
            <p:ph type="body" idx="1"/>
          </p:nvPr>
        </p:nvSpPr>
        <p:spPr>
          <a:xfrm>
            <a:off x="1335125" y="1266175"/>
            <a:ext cx="2976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hot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meal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beverage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</a:pPr>
            <a:r>
              <a:rPr lang="en" sz="2800"/>
              <a:t>dinner</a:t>
            </a:r>
            <a:endParaRPr sz="2800"/>
          </a:p>
        </p:txBody>
      </p:sp>
      <p:sp>
        <p:nvSpPr>
          <p:cNvPr id="244" name="Google Shape;244;p37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5" name="Google Shape;245;p37"/>
          <p:cNvPicPr preferRelativeResize="0"/>
          <p:nvPr/>
        </p:nvPicPr>
        <p:blipFill rotWithShape="1">
          <a:blip r:embed="rId3">
            <a:alphaModFix/>
          </a:blip>
          <a:srcRect t="17328"/>
          <a:stretch/>
        </p:blipFill>
        <p:spPr>
          <a:xfrm>
            <a:off x="4832400" y="1266175"/>
            <a:ext cx="2663353" cy="33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7"/>
          <p:cNvSpPr/>
          <p:nvPr/>
        </p:nvSpPr>
        <p:spPr>
          <a:xfrm>
            <a:off x="1254850" y="2334600"/>
            <a:ext cx="2531700" cy="4743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8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Synonym Partner Game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Shades of meanings</a:t>
            </a:r>
            <a:endParaRPr/>
          </a:p>
        </p:txBody>
      </p:sp>
      <p:graphicFrame>
        <p:nvGraphicFramePr>
          <p:cNvPr id="257" name="Google Shape;257;p39"/>
          <p:cNvGraphicFramePr/>
          <p:nvPr/>
        </p:nvGraphicFramePr>
        <p:xfrm>
          <a:off x="388363" y="1568375"/>
          <a:ext cx="4781300" cy="502890"/>
        </p:xfrm>
        <a:graphic>
          <a:graphicData uri="http://schemas.openxmlformats.org/drawingml/2006/table">
            <a:tbl>
              <a:tblPr>
                <a:noFill/>
                <a:tableStyleId>{EC9E1699-99B6-4B24-AAD4-0ECA5F03B470}</a:tableStyleId>
              </a:tblPr>
              <a:tblGrid>
                <a:gridCol w="119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Shades of meanings</a:t>
            </a:r>
            <a:endParaRPr/>
          </a:p>
        </p:txBody>
      </p:sp>
      <p:graphicFrame>
        <p:nvGraphicFramePr>
          <p:cNvPr id="263" name="Google Shape;263;p40"/>
          <p:cNvGraphicFramePr/>
          <p:nvPr/>
        </p:nvGraphicFramePr>
        <p:xfrm>
          <a:off x="388363" y="1568375"/>
          <a:ext cx="4781300" cy="502890"/>
        </p:xfrm>
        <a:graphic>
          <a:graphicData uri="http://schemas.openxmlformats.org/drawingml/2006/table">
            <a:tbl>
              <a:tblPr>
                <a:noFill/>
                <a:tableStyleId>{EC9E1699-99B6-4B24-AAD4-0ECA5F03B470}</a:tableStyleId>
              </a:tblPr>
              <a:tblGrid>
                <a:gridCol w="119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/>
                        <a:t>warm</a:t>
                      </a:r>
                      <a:endParaRPr sz="21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/>
                        <a:t>hot</a:t>
                      </a:r>
                      <a:endParaRPr sz="2100"/>
                    </a:p>
                  </a:txBody>
                  <a:tcPr marL="91425" marR="91425" marT="91425" marB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lt1"/>
                          </a:solidFill>
                        </a:rPr>
                        <a:t>boiling</a:t>
                      </a:r>
                      <a:endParaRPr sz="2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Shades of meanings</a:t>
            </a:r>
            <a:endParaRPr/>
          </a:p>
        </p:txBody>
      </p:sp>
      <p:graphicFrame>
        <p:nvGraphicFramePr>
          <p:cNvPr id="269" name="Google Shape;269;p41"/>
          <p:cNvGraphicFramePr/>
          <p:nvPr/>
        </p:nvGraphicFramePr>
        <p:xfrm>
          <a:off x="311688" y="1384425"/>
          <a:ext cx="4781300" cy="502890"/>
        </p:xfrm>
        <a:graphic>
          <a:graphicData uri="http://schemas.openxmlformats.org/drawingml/2006/table">
            <a:tbl>
              <a:tblPr>
                <a:noFill/>
                <a:tableStyleId>{EC9E1699-99B6-4B24-AAD4-0ECA5F03B470}</a:tableStyleId>
              </a:tblPr>
              <a:tblGrid>
                <a:gridCol w="119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0" name="Google Shape;270;p41"/>
          <p:cNvSpPr txBox="1"/>
          <p:nvPr/>
        </p:nvSpPr>
        <p:spPr>
          <a:xfrm>
            <a:off x="1201775" y="1374275"/>
            <a:ext cx="103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big</a:t>
            </a:r>
            <a:endParaRPr sz="2200"/>
          </a:p>
        </p:txBody>
      </p:sp>
      <p:sp>
        <p:nvSpPr>
          <p:cNvPr id="271" name="Google Shape;271;p41"/>
          <p:cNvSpPr txBox="1"/>
          <p:nvPr/>
        </p:nvSpPr>
        <p:spPr>
          <a:xfrm>
            <a:off x="2465988" y="1374275"/>
            <a:ext cx="169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huge</a:t>
            </a:r>
            <a:endParaRPr sz="2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and Reading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Shades of meanings</a:t>
            </a:r>
            <a:endParaRPr/>
          </a:p>
        </p:txBody>
      </p:sp>
      <p:graphicFrame>
        <p:nvGraphicFramePr>
          <p:cNvPr id="277" name="Google Shape;277;p42"/>
          <p:cNvGraphicFramePr/>
          <p:nvPr/>
        </p:nvGraphicFramePr>
        <p:xfrm>
          <a:off x="311688" y="1384425"/>
          <a:ext cx="4781300" cy="502890"/>
        </p:xfrm>
        <a:graphic>
          <a:graphicData uri="http://schemas.openxmlformats.org/drawingml/2006/table">
            <a:tbl>
              <a:tblPr>
                <a:noFill/>
                <a:tableStyleId>{EC9E1699-99B6-4B24-AAD4-0ECA5F03B470}</a:tableStyleId>
              </a:tblPr>
              <a:tblGrid>
                <a:gridCol w="119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8" name="Google Shape;278;p42"/>
          <p:cNvSpPr txBox="1"/>
          <p:nvPr/>
        </p:nvSpPr>
        <p:spPr>
          <a:xfrm>
            <a:off x="1545400" y="1374275"/>
            <a:ext cx="103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good</a:t>
            </a:r>
            <a:endParaRPr sz="2200"/>
          </a:p>
        </p:txBody>
      </p:sp>
      <p:sp>
        <p:nvSpPr>
          <p:cNvPr id="279" name="Google Shape;279;p42"/>
          <p:cNvSpPr txBox="1"/>
          <p:nvPr/>
        </p:nvSpPr>
        <p:spPr>
          <a:xfrm>
            <a:off x="2757225" y="1384425"/>
            <a:ext cx="103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great</a:t>
            </a:r>
            <a:endParaRPr sz="2200"/>
          </a:p>
        </p:txBody>
      </p:sp>
      <p:sp>
        <p:nvSpPr>
          <p:cNvPr id="280" name="Google Shape;280;p42"/>
          <p:cNvSpPr txBox="1"/>
          <p:nvPr/>
        </p:nvSpPr>
        <p:spPr>
          <a:xfrm>
            <a:off x="4003350" y="1384425"/>
            <a:ext cx="103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superb</a:t>
            </a:r>
            <a:endParaRPr sz="22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3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your partner(s)!</a:t>
            </a:r>
            <a:endParaRPr/>
          </a:p>
        </p:txBody>
      </p:sp>
      <p:sp>
        <p:nvSpPr>
          <p:cNvPr id="286" name="Google Shape;286;p43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Game: You may find more than one synonyms!</a:t>
            </a:r>
            <a:endParaRPr/>
          </a:p>
        </p:txBody>
      </p:sp>
      <p:sp>
        <p:nvSpPr>
          <p:cNvPr id="287" name="Google Shape;287;p4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88" name="Google Shape;288;p43"/>
          <p:cNvPicPr preferRelativeResize="0"/>
          <p:nvPr/>
        </p:nvPicPr>
        <p:blipFill rotWithShape="1">
          <a:blip r:embed="rId3">
            <a:alphaModFix/>
          </a:blip>
          <a:srcRect b="7373"/>
          <a:stretch/>
        </p:blipFill>
        <p:spPr>
          <a:xfrm>
            <a:off x="4939500" y="724200"/>
            <a:ext cx="3693852" cy="369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4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Fishing Game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Rules</a:t>
            </a:r>
            <a:endParaRPr/>
          </a:p>
        </p:txBody>
      </p:sp>
      <p:sp>
        <p:nvSpPr>
          <p:cNvPr id="299" name="Google Shape;299;p4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Blue Team</a:t>
            </a:r>
            <a:r>
              <a:rPr lang="en"/>
              <a:t> vs. </a:t>
            </a:r>
            <a:r>
              <a:rPr lang="en" b="1">
                <a:solidFill>
                  <a:srgbClr val="FF0000"/>
                </a:solidFill>
              </a:rPr>
              <a:t>Red Team </a:t>
            </a:r>
            <a:r>
              <a:rPr lang="en"/>
              <a:t>will </a:t>
            </a:r>
            <a:r>
              <a:rPr lang="en" b="1"/>
              <a:t>take turns to play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Rules</a:t>
            </a:r>
            <a:endParaRPr/>
          </a:p>
        </p:txBody>
      </p:sp>
      <p:sp>
        <p:nvSpPr>
          <p:cNvPr id="305" name="Google Shape;305;p4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Blue Team</a:t>
            </a:r>
            <a:r>
              <a:rPr lang="en"/>
              <a:t> vs. </a:t>
            </a:r>
            <a:r>
              <a:rPr lang="en" b="1">
                <a:solidFill>
                  <a:srgbClr val="FF0000"/>
                </a:solidFill>
              </a:rPr>
              <a:t>Red Team </a:t>
            </a:r>
            <a:r>
              <a:rPr lang="en"/>
              <a:t>will </a:t>
            </a:r>
            <a:r>
              <a:rPr lang="en" b="1"/>
              <a:t>take turns to play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Use your word to fish the synonyms in the pool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Rules</a:t>
            </a:r>
            <a:endParaRPr/>
          </a:p>
        </p:txBody>
      </p:sp>
      <p:sp>
        <p:nvSpPr>
          <p:cNvPr id="311" name="Google Shape;311;p4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Blue Team</a:t>
            </a:r>
            <a:r>
              <a:rPr lang="en"/>
              <a:t> vs. </a:t>
            </a:r>
            <a:r>
              <a:rPr lang="en" b="1">
                <a:solidFill>
                  <a:srgbClr val="FF0000"/>
                </a:solidFill>
              </a:rPr>
              <a:t>Red Team </a:t>
            </a:r>
            <a:r>
              <a:rPr lang="en"/>
              <a:t>will </a:t>
            </a:r>
            <a:r>
              <a:rPr lang="en" b="1"/>
              <a:t>take turns to play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Use your word to fish the synonyms in the pool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You can fish more than one word if they are all synonyms of your card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Rules</a:t>
            </a:r>
            <a:endParaRPr/>
          </a:p>
        </p:txBody>
      </p:sp>
      <p:sp>
        <p:nvSpPr>
          <p:cNvPr id="317" name="Google Shape;317;p4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Blue Team</a:t>
            </a:r>
            <a:r>
              <a:rPr lang="en"/>
              <a:t> vs. </a:t>
            </a:r>
            <a:r>
              <a:rPr lang="en" b="1">
                <a:solidFill>
                  <a:srgbClr val="FF0000"/>
                </a:solidFill>
              </a:rPr>
              <a:t>Red Team </a:t>
            </a:r>
            <a:r>
              <a:rPr lang="en"/>
              <a:t>will </a:t>
            </a:r>
            <a:r>
              <a:rPr lang="en" b="1"/>
              <a:t>take turns to play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Use your word to fish the synonyms in the pool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You can fish more than one word if they are all synonyms of your card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When there are no more fish, say “I have ____” and see if your teammate can fish it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Rules</a:t>
            </a:r>
            <a:endParaRPr/>
          </a:p>
        </p:txBody>
      </p:sp>
      <p:sp>
        <p:nvSpPr>
          <p:cNvPr id="323" name="Google Shape;323;p4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Blue Team</a:t>
            </a:r>
            <a:r>
              <a:rPr lang="en"/>
              <a:t> vs. </a:t>
            </a:r>
            <a:r>
              <a:rPr lang="en" b="1">
                <a:solidFill>
                  <a:srgbClr val="FF0000"/>
                </a:solidFill>
              </a:rPr>
              <a:t>Red Team </a:t>
            </a:r>
            <a:r>
              <a:rPr lang="en"/>
              <a:t>will </a:t>
            </a:r>
            <a:r>
              <a:rPr lang="en" b="1"/>
              <a:t>take turns to play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Use your word to fish the synonyms in the pool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You can fish more than one word if they are all synonyms of your card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When there are no more fish, say “I have ____” and see if your teammate can fish it - The other team may fish your card too!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Rules</a:t>
            </a:r>
            <a:endParaRPr/>
          </a:p>
        </p:txBody>
      </p:sp>
      <p:sp>
        <p:nvSpPr>
          <p:cNvPr id="329" name="Google Shape;329;p5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Blue Team</a:t>
            </a:r>
            <a:r>
              <a:rPr lang="en"/>
              <a:t> vs. </a:t>
            </a:r>
            <a:r>
              <a:rPr lang="en" b="1">
                <a:solidFill>
                  <a:srgbClr val="FF0000"/>
                </a:solidFill>
              </a:rPr>
              <a:t>Red Team </a:t>
            </a:r>
            <a:r>
              <a:rPr lang="en"/>
              <a:t>will </a:t>
            </a:r>
            <a:r>
              <a:rPr lang="en" b="1"/>
              <a:t>take turns to play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Use your word to fish the synonyms in the pool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You can fish more than one word if they are all synonyms of your card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When there are no more fish, say “I have ____” and see if your teammate can fish it - The other team may fish your card too!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The wordlist is </a:t>
            </a:r>
            <a:r>
              <a:rPr lang="en" u="sng">
                <a:solidFill>
                  <a:schemeClr val="hlink"/>
                </a:solidFill>
                <a:hlinkClick r:id="rId3"/>
              </a:rPr>
              <a:t>here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1"/>
          <p:cNvPicPr preferRelativeResize="0"/>
          <p:nvPr/>
        </p:nvPicPr>
        <p:blipFill rotWithShape="1">
          <a:blip r:embed="rId4">
            <a:alphaModFix/>
          </a:blip>
          <a:srcRect b="9288"/>
          <a:stretch/>
        </p:blipFill>
        <p:spPr>
          <a:xfrm>
            <a:off x="0" y="0"/>
            <a:ext cx="1993275" cy="194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7025" y="236975"/>
            <a:ext cx="1458500" cy="1770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1"/>
          <p:cNvSpPr txBox="1"/>
          <p:nvPr/>
        </p:nvSpPr>
        <p:spPr>
          <a:xfrm>
            <a:off x="393795" y="773550"/>
            <a:ext cx="120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</a:rPr>
              <a:t>0 fish</a:t>
            </a:r>
            <a:endParaRPr sz="2200" b="1">
              <a:solidFill>
                <a:schemeClr val="lt1"/>
              </a:solidFill>
            </a:endParaRPr>
          </a:p>
        </p:txBody>
      </p:sp>
      <p:sp>
        <p:nvSpPr>
          <p:cNvPr id="337" name="Google Shape;337;p51"/>
          <p:cNvSpPr txBox="1"/>
          <p:nvPr/>
        </p:nvSpPr>
        <p:spPr>
          <a:xfrm>
            <a:off x="7589820" y="860500"/>
            <a:ext cx="120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</a:rPr>
              <a:t>0 fish</a:t>
            </a:r>
            <a:endParaRPr sz="2200" b="1">
              <a:solidFill>
                <a:schemeClr val="lt1"/>
              </a:solidFill>
            </a:endParaRPr>
          </a:p>
        </p:txBody>
      </p:sp>
      <p:pic>
        <p:nvPicPr>
          <p:cNvPr id="338" name="Google Shape;338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83393" y="2104252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8407" y="148372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99547" y="2449417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95650" y="3541344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362625" y="361754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48089" y="773556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285792" y="1217004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242885" y="3344914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730780" y="4430456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-83389" y="2711506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441433" y="2606357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29834" y="3902193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499549" y="1661530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244051" y="3984247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411226" y="3384408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692574" y="3794521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-598482" y="3902193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079512" y="4036591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745553" y="2739202"/>
            <a:ext cx="1546990" cy="879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93792" y="4077604"/>
            <a:ext cx="1644449" cy="9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5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987132" y="3582292"/>
            <a:ext cx="1644449" cy="934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an antonym?</a:t>
            </a: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An antonym is … 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2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Revise the Paragraphs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still remember what synonyms mean?</a:t>
            </a:r>
            <a:endParaRPr/>
          </a:p>
        </p:txBody>
      </p:sp>
      <p:sp>
        <p:nvSpPr>
          <p:cNvPr id="369" name="Google Shape;369;p5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42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862650" y="4387625"/>
            <a:ext cx="755875" cy="755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4"/>
          <p:cNvSpPr/>
          <p:nvPr/>
        </p:nvSpPr>
        <p:spPr>
          <a:xfrm>
            <a:off x="4426950" y="167275"/>
            <a:ext cx="3825000" cy="2063100"/>
          </a:xfrm>
          <a:prstGeom prst="wedgeRoundRectCallout">
            <a:avLst>
              <a:gd name="adj1" fmla="val -31717"/>
              <a:gd name="adj2" fmla="val 62831"/>
              <a:gd name="adj3" fmla="val 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Little red ant comes onto the street.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He sees </a:t>
            </a:r>
            <a:r>
              <a:rPr lang="en" sz="2200">
                <a:solidFill>
                  <a:srgbClr val="980000"/>
                </a:solidFill>
              </a:rPr>
              <a:t>big</a:t>
            </a:r>
            <a:r>
              <a:rPr lang="en" sz="2200"/>
              <a:t> flowers, </a:t>
            </a:r>
            <a:r>
              <a:rPr lang="en" sz="2200">
                <a:solidFill>
                  <a:srgbClr val="980000"/>
                </a:solidFill>
              </a:rPr>
              <a:t>big</a:t>
            </a:r>
            <a:r>
              <a:rPr lang="en" sz="2200"/>
              <a:t> cars, </a:t>
            </a:r>
            <a:r>
              <a:rPr lang="en" sz="2200">
                <a:solidFill>
                  <a:srgbClr val="980000"/>
                </a:solidFill>
              </a:rPr>
              <a:t>big</a:t>
            </a:r>
            <a:r>
              <a:rPr lang="en" sz="2200"/>
              <a:t> houses, and a </a:t>
            </a:r>
            <a:r>
              <a:rPr lang="en" sz="2200">
                <a:solidFill>
                  <a:srgbClr val="980000"/>
                </a:solidFill>
              </a:rPr>
              <a:t>big</a:t>
            </a:r>
            <a:r>
              <a:rPr lang="en" sz="2200"/>
              <a:t> tower.</a:t>
            </a:r>
            <a:endParaRPr sz="2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5"/>
          <p:cNvSpPr txBox="1">
            <a:spLocks noGrp="1"/>
          </p:cNvSpPr>
          <p:nvPr>
            <p:ph type="body" idx="4294967295"/>
          </p:nvPr>
        </p:nvSpPr>
        <p:spPr>
          <a:xfrm>
            <a:off x="4939500" y="724075"/>
            <a:ext cx="1709400" cy="3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365"/>
              <a:t>Big</a:t>
            </a:r>
            <a:endParaRPr sz="2365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365"/>
              <a:t>Large</a:t>
            </a:r>
            <a:endParaRPr sz="2365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365"/>
              <a:t>Huge</a:t>
            </a:r>
            <a:endParaRPr sz="2365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365"/>
              <a:t>Giant</a:t>
            </a:r>
            <a:endParaRPr sz="2365"/>
          </a:p>
        </p:txBody>
      </p:sp>
      <p:sp>
        <p:nvSpPr>
          <p:cNvPr id="382" name="Google Shape;382;p55"/>
          <p:cNvSpPr txBox="1">
            <a:spLocks noGrp="1"/>
          </p:cNvSpPr>
          <p:nvPr>
            <p:ph type="subTitle" idx="4294967295"/>
          </p:nvPr>
        </p:nvSpPr>
        <p:spPr>
          <a:xfrm>
            <a:off x="6931850" y="724200"/>
            <a:ext cx="1919400" cy="3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365"/>
              <a:t>Gigantic</a:t>
            </a:r>
            <a:endParaRPr sz="2365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365"/>
              <a:t>Humongous</a:t>
            </a:r>
            <a:endParaRPr sz="2365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365"/>
              <a:t>Vast</a:t>
            </a:r>
            <a:endParaRPr sz="2365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365"/>
              <a:t>Massive</a:t>
            </a:r>
            <a:endParaRPr sz="2365"/>
          </a:p>
        </p:txBody>
      </p:sp>
      <p:grpSp>
        <p:nvGrpSpPr>
          <p:cNvPr id="383" name="Google Shape;383;p55"/>
          <p:cNvGrpSpPr/>
          <p:nvPr/>
        </p:nvGrpSpPr>
        <p:grpSpPr>
          <a:xfrm>
            <a:off x="446610" y="982525"/>
            <a:ext cx="3553988" cy="3178190"/>
            <a:chOff x="1004150" y="1289175"/>
            <a:chExt cx="1832425" cy="1484997"/>
          </a:xfrm>
        </p:grpSpPr>
        <p:pic>
          <p:nvPicPr>
            <p:cNvPr id="384" name="Google Shape;384;p55"/>
            <p:cNvPicPr preferRelativeResize="0"/>
            <p:nvPr/>
          </p:nvPicPr>
          <p:blipFill rotWithShape="1">
            <a:blip r:embed="rId3">
              <a:alphaModFix/>
            </a:blip>
            <a:srcRect t="2667" b="26586"/>
            <a:stretch/>
          </p:blipFill>
          <p:spPr>
            <a:xfrm>
              <a:off x="1004150" y="1378122"/>
              <a:ext cx="1832425" cy="13960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5" name="Google Shape;385;p55"/>
            <p:cNvCxnSpPr/>
            <p:nvPr/>
          </p:nvCxnSpPr>
          <p:spPr>
            <a:xfrm>
              <a:off x="1407550" y="1289175"/>
              <a:ext cx="223500" cy="368400"/>
            </a:xfrm>
            <a:prstGeom prst="straightConnector1">
              <a:avLst/>
            </a:prstGeom>
            <a:noFill/>
            <a:ln w="38100" cap="flat" cmpd="sng">
              <a:solidFill>
                <a:srgbClr val="695D4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42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862650" y="4387625"/>
            <a:ext cx="755875" cy="75587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6"/>
          <p:cNvSpPr/>
          <p:nvPr/>
        </p:nvSpPr>
        <p:spPr>
          <a:xfrm>
            <a:off x="4426950" y="167275"/>
            <a:ext cx="3825000" cy="2063100"/>
          </a:xfrm>
          <a:prstGeom prst="wedgeRoundRectCallout">
            <a:avLst>
              <a:gd name="adj1" fmla="val -31717"/>
              <a:gd name="adj2" fmla="val 62831"/>
              <a:gd name="adj3" fmla="val 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Little red ant comes onto the street.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He sees </a:t>
            </a:r>
            <a:r>
              <a:rPr lang="en" sz="2200">
                <a:solidFill>
                  <a:srgbClr val="980000"/>
                </a:solidFill>
              </a:rPr>
              <a:t>big</a:t>
            </a:r>
            <a:r>
              <a:rPr lang="en" sz="2200"/>
              <a:t> flowers, </a:t>
            </a:r>
            <a:r>
              <a:rPr lang="en" sz="2200">
                <a:solidFill>
                  <a:srgbClr val="980000"/>
                </a:solidFill>
              </a:rPr>
              <a:t>big</a:t>
            </a:r>
            <a:r>
              <a:rPr lang="en" sz="2200"/>
              <a:t> cars, </a:t>
            </a:r>
            <a:r>
              <a:rPr lang="en" sz="2200">
                <a:solidFill>
                  <a:srgbClr val="980000"/>
                </a:solidFill>
              </a:rPr>
              <a:t>big</a:t>
            </a:r>
            <a:r>
              <a:rPr lang="en" sz="2200"/>
              <a:t> houses, and a </a:t>
            </a:r>
            <a:r>
              <a:rPr lang="en" sz="2200">
                <a:solidFill>
                  <a:srgbClr val="980000"/>
                </a:solidFill>
              </a:rPr>
              <a:t>big</a:t>
            </a:r>
            <a:r>
              <a:rPr lang="en" sz="2200"/>
              <a:t> tower.</a:t>
            </a:r>
            <a:endParaRPr sz="22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7"/>
          <p:cNvSpPr/>
          <p:nvPr/>
        </p:nvSpPr>
        <p:spPr>
          <a:xfrm>
            <a:off x="1555500" y="223050"/>
            <a:ext cx="4508100" cy="2348700"/>
          </a:xfrm>
          <a:prstGeom prst="wedgeRoundRectCallout">
            <a:avLst>
              <a:gd name="adj1" fmla="val -7762"/>
              <a:gd name="adj2" fmla="val 66209"/>
              <a:gd name="adj3" fmla="val 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Edmonton’s winter is </a:t>
            </a:r>
            <a:r>
              <a:rPr lang="en" sz="2200">
                <a:solidFill>
                  <a:schemeClr val="accent1"/>
                </a:solidFill>
              </a:rPr>
              <a:t>cold</a:t>
            </a:r>
            <a:r>
              <a:rPr lang="en" sz="2200"/>
              <a:t>. It is </a:t>
            </a:r>
            <a:r>
              <a:rPr lang="en" sz="2200">
                <a:solidFill>
                  <a:schemeClr val="accent1"/>
                </a:solidFill>
              </a:rPr>
              <a:t>cold</a:t>
            </a:r>
            <a:r>
              <a:rPr lang="en" sz="2200"/>
              <a:t> downtown and </a:t>
            </a:r>
            <a:r>
              <a:rPr lang="en" sz="2200">
                <a:solidFill>
                  <a:schemeClr val="accent1"/>
                </a:solidFill>
              </a:rPr>
              <a:t>cold</a:t>
            </a:r>
            <a:r>
              <a:rPr lang="en" sz="2200"/>
              <a:t> by the river. It is </a:t>
            </a:r>
            <a:r>
              <a:rPr lang="en" sz="2200">
                <a:solidFill>
                  <a:schemeClr val="accent1"/>
                </a:solidFill>
              </a:rPr>
              <a:t>cold</a:t>
            </a:r>
            <a:r>
              <a:rPr lang="en" sz="2200"/>
              <a:t> when you stay outside and also </a:t>
            </a:r>
            <a:r>
              <a:rPr lang="en" sz="2200">
                <a:solidFill>
                  <a:schemeClr val="accent1"/>
                </a:solidFill>
              </a:rPr>
              <a:t>cold</a:t>
            </a:r>
            <a:r>
              <a:rPr lang="en" sz="2200"/>
              <a:t> when you are indoors. In the night, it is very </a:t>
            </a:r>
            <a:r>
              <a:rPr lang="en" sz="2200">
                <a:solidFill>
                  <a:schemeClr val="accent1"/>
                </a:solidFill>
              </a:rPr>
              <a:t>cold</a:t>
            </a:r>
            <a:r>
              <a:rPr lang="en" sz="2200"/>
              <a:t>!</a:t>
            </a:r>
            <a:endParaRPr sz="22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8"/>
          <p:cNvSpPr txBox="1">
            <a:spLocks noGrp="1"/>
          </p:cNvSpPr>
          <p:nvPr>
            <p:ph type="body" idx="4294967295"/>
          </p:nvPr>
        </p:nvSpPr>
        <p:spPr>
          <a:xfrm>
            <a:off x="4939500" y="724075"/>
            <a:ext cx="1709400" cy="3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365"/>
              <a:t>Cold</a:t>
            </a:r>
            <a:endParaRPr sz="2365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365"/>
              <a:t>Chilly</a:t>
            </a:r>
            <a:endParaRPr sz="2365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365"/>
              <a:t>Freezing</a:t>
            </a:r>
            <a:endParaRPr sz="2365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365"/>
              <a:t>Wintry</a:t>
            </a:r>
            <a:endParaRPr sz="2365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365"/>
              <a:t>Frigid</a:t>
            </a:r>
            <a:endParaRPr sz="2365"/>
          </a:p>
        </p:txBody>
      </p:sp>
      <p:pic>
        <p:nvPicPr>
          <p:cNvPr id="404" name="Google Shape;404;p58"/>
          <p:cNvPicPr preferRelativeResize="0"/>
          <p:nvPr/>
        </p:nvPicPr>
        <p:blipFill rotWithShape="1">
          <a:blip r:embed="rId3">
            <a:alphaModFix/>
          </a:blip>
          <a:srcRect b="7697"/>
          <a:stretch/>
        </p:blipFill>
        <p:spPr>
          <a:xfrm>
            <a:off x="850825" y="724054"/>
            <a:ext cx="3276916" cy="3695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8"/>
          <p:cNvSpPr txBox="1">
            <a:spLocks noGrp="1"/>
          </p:cNvSpPr>
          <p:nvPr>
            <p:ph type="subTitle" idx="4294967295"/>
          </p:nvPr>
        </p:nvSpPr>
        <p:spPr>
          <a:xfrm>
            <a:off x="6931850" y="724200"/>
            <a:ext cx="1709400" cy="3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365"/>
              <a:t>Cool</a:t>
            </a:r>
            <a:endParaRPr sz="2365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365"/>
              <a:t>Freezing</a:t>
            </a:r>
            <a:endParaRPr sz="2365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365"/>
              <a:t>Numbing</a:t>
            </a:r>
            <a:endParaRPr sz="2365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365"/>
              <a:t>Piercing</a:t>
            </a:r>
            <a:endParaRPr sz="2365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9"/>
          <p:cNvSpPr/>
          <p:nvPr/>
        </p:nvSpPr>
        <p:spPr>
          <a:xfrm>
            <a:off x="1555500" y="223050"/>
            <a:ext cx="4508100" cy="2348700"/>
          </a:xfrm>
          <a:prstGeom prst="wedgeRoundRectCallout">
            <a:avLst>
              <a:gd name="adj1" fmla="val -7762"/>
              <a:gd name="adj2" fmla="val 66209"/>
              <a:gd name="adj3" fmla="val 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Edmonton’s winter is </a:t>
            </a:r>
            <a:r>
              <a:rPr lang="en" sz="2200">
                <a:solidFill>
                  <a:schemeClr val="accent1"/>
                </a:solidFill>
              </a:rPr>
              <a:t>cold</a:t>
            </a:r>
            <a:r>
              <a:rPr lang="en" sz="2200"/>
              <a:t>. It is </a:t>
            </a:r>
            <a:r>
              <a:rPr lang="en" sz="2200">
                <a:solidFill>
                  <a:schemeClr val="accent1"/>
                </a:solidFill>
              </a:rPr>
              <a:t>cold</a:t>
            </a:r>
            <a:r>
              <a:rPr lang="en" sz="2200"/>
              <a:t> downtown and </a:t>
            </a:r>
            <a:r>
              <a:rPr lang="en" sz="2200">
                <a:solidFill>
                  <a:schemeClr val="accent1"/>
                </a:solidFill>
              </a:rPr>
              <a:t>cold</a:t>
            </a:r>
            <a:r>
              <a:rPr lang="en" sz="2200"/>
              <a:t> by the river. It is </a:t>
            </a:r>
            <a:r>
              <a:rPr lang="en" sz="2200">
                <a:solidFill>
                  <a:schemeClr val="accent1"/>
                </a:solidFill>
              </a:rPr>
              <a:t>cold</a:t>
            </a:r>
            <a:r>
              <a:rPr lang="en" sz="2200"/>
              <a:t> when you stay outside and also </a:t>
            </a:r>
            <a:r>
              <a:rPr lang="en" sz="2200">
                <a:solidFill>
                  <a:schemeClr val="accent1"/>
                </a:solidFill>
              </a:rPr>
              <a:t>cold</a:t>
            </a:r>
            <a:r>
              <a:rPr lang="en" sz="2200"/>
              <a:t> when you are indoors. In the night, it is very </a:t>
            </a:r>
            <a:r>
              <a:rPr lang="en" sz="2200">
                <a:solidFill>
                  <a:schemeClr val="accent1"/>
                </a:solidFill>
              </a:rPr>
              <a:t>cold</a:t>
            </a:r>
            <a:r>
              <a:rPr lang="en" sz="2200"/>
              <a:t>!</a:t>
            </a:r>
            <a:endParaRPr sz="22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did synonyms help us with writing?</a:t>
            </a:r>
            <a:endParaRPr/>
          </a:p>
        </p:txBody>
      </p:sp>
      <p:sp>
        <p:nvSpPr>
          <p:cNvPr id="417" name="Google Shape;417;p6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1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Synonym and Antonym Game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synonym?</a:t>
            </a:r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… </a:t>
            </a:r>
            <a:endParaRPr/>
          </a:p>
        </p:txBody>
      </p:sp>
      <p:sp>
        <p:nvSpPr>
          <p:cNvPr id="428" name="Google Shape;428;p6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Synonyms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Antonyms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Shades of meanings</a:t>
            </a:r>
            <a:endParaRPr/>
          </a:p>
        </p:txBody>
      </p:sp>
      <p:graphicFrame>
        <p:nvGraphicFramePr>
          <p:cNvPr id="434" name="Google Shape;434;p63"/>
          <p:cNvGraphicFramePr/>
          <p:nvPr/>
        </p:nvGraphicFramePr>
        <p:xfrm>
          <a:off x="388363" y="1568375"/>
          <a:ext cx="8367275" cy="502890"/>
        </p:xfrm>
        <a:graphic>
          <a:graphicData uri="http://schemas.openxmlformats.org/drawingml/2006/table">
            <a:tbl>
              <a:tblPr>
                <a:noFill/>
                <a:tableStyleId>{EC9E1699-99B6-4B24-AAD4-0ECA5F03B470}</a:tableStyleId>
              </a:tblPr>
              <a:tblGrid>
                <a:gridCol w="119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>
                    <a:lnL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>
                    <a:lnL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Shades of meanings</a:t>
            </a:r>
            <a:endParaRPr/>
          </a:p>
        </p:txBody>
      </p:sp>
      <p:graphicFrame>
        <p:nvGraphicFramePr>
          <p:cNvPr id="440" name="Google Shape;440;p64"/>
          <p:cNvGraphicFramePr/>
          <p:nvPr/>
        </p:nvGraphicFramePr>
        <p:xfrm>
          <a:off x="388363" y="1568375"/>
          <a:ext cx="8367275" cy="502890"/>
        </p:xfrm>
        <a:graphic>
          <a:graphicData uri="http://schemas.openxmlformats.org/drawingml/2006/table">
            <a:tbl>
              <a:tblPr>
                <a:noFill/>
                <a:tableStyleId>{EC9E1699-99B6-4B24-AAD4-0ECA5F03B470}</a:tableStyleId>
              </a:tblPr>
              <a:tblGrid>
                <a:gridCol w="119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lt1"/>
                          </a:solidFill>
                        </a:rPr>
                        <a:t>freezing</a:t>
                      </a:r>
                      <a:endParaRPr sz="2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/>
                        <a:t>cold</a:t>
                      </a:r>
                      <a:endParaRPr sz="2100"/>
                    </a:p>
                  </a:txBody>
                  <a:tcPr marL="91425" marR="91425" marT="91425" marB="91425">
                    <a:lnL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/>
                        <a:t>cool</a:t>
                      </a:r>
                      <a:endParaRPr sz="2100"/>
                    </a:p>
                  </a:txBody>
                  <a:tcPr marL="91425" marR="91425" marT="91425" marB="91425">
                    <a:lnL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/>
                        <a:t>warm</a:t>
                      </a:r>
                      <a:endParaRPr sz="21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/>
                        <a:t>hot</a:t>
                      </a:r>
                      <a:endParaRPr sz="2100"/>
                    </a:p>
                  </a:txBody>
                  <a:tcPr marL="91425" marR="91425" marT="91425" marB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lt1"/>
                          </a:solidFill>
                        </a:rPr>
                        <a:t>boiling</a:t>
                      </a:r>
                      <a:endParaRPr sz="2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Shades of meanings</a:t>
            </a:r>
            <a:endParaRPr/>
          </a:p>
        </p:txBody>
      </p:sp>
      <p:graphicFrame>
        <p:nvGraphicFramePr>
          <p:cNvPr id="446" name="Google Shape;446;p65"/>
          <p:cNvGraphicFramePr/>
          <p:nvPr/>
        </p:nvGraphicFramePr>
        <p:xfrm>
          <a:off x="311688" y="1384425"/>
          <a:ext cx="8367275" cy="502890"/>
        </p:xfrm>
        <a:graphic>
          <a:graphicData uri="http://schemas.openxmlformats.org/drawingml/2006/table">
            <a:tbl>
              <a:tblPr>
                <a:noFill/>
                <a:tableStyleId>{EC9E1699-99B6-4B24-AAD4-0ECA5F03B470}</a:tableStyleId>
              </a:tblPr>
              <a:tblGrid>
                <a:gridCol w="119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>
                    <a:lnL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>
                    <a:lnL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7" name="Google Shape;447;p65"/>
          <p:cNvSpPr txBox="1"/>
          <p:nvPr/>
        </p:nvSpPr>
        <p:spPr>
          <a:xfrm>
            <a:off x="311700" y="2325450"/>
            <a:ext cx="103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good</a:t>
            </a:r>
            <a:endParaRPr sz="2200"/>
          </a:p>
        </p:txBody>
      </p:sp>
      <p:sp>
        <p:nvSpPr>
          <p:cNvPr id="448" name="Google Shape;448;p65"/>
          <p:cNvSpPr txBox="1"/>
          <p:nvPr/>
        </p:nvSpPr>
        <p:spPr>
          <a:xfrm>
            <a:off x="1431125" y="2325450"/>
            <a:ext cx="103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bad</a:t>
            </a:r>
            <a:endParaRPr sz="2200"/>
          </a:p>
        </p:txBody>
      </p:sp>
      <p:sp>
        <p:nvSpPr>
          <p:cNvPr id="449" name="Google Shape;449;p65"/>
          <p:cNvSpPr txBox="1"/>
          <p:nvPr/>
        </p:nvSpPr>
        <p:spPr>
          <a:xfrm>
            <a:off x="2410400" y="2325450"/>
            <a:ext cx="103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awful</a:t>
            </a:r>
            <a:endParaRPr sz="2200"/>
          </a:p>
        </p:txBody>
      </p:sp>
      <p:sp>
        <p:nvSpPr>
          <p:cNvPr id="450" name="Google Shape;450;p65"/>
          <p:cNvSpPr txBox="1"/>
          <p:nvPr/>
        </p:nvSpPr>
        <p:spPr>
          <a:xfrm>
            <a:off x="3599900" y="2325450"/>
            <a:ext cx="103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great</a:t>
            </a:r>
            <a:endParaRPr sz="2200"/>
          </a:p>
        </p:txBody>
      </p:sp>
      <p:sp>
        <p:nvSpPr>
          <p:cNvPr id="451" name="Google Shape;451;p65"/>
          <p:cNvSpPr txBox="1"/>
          <p:nvPr/>
        </p:nvSpPr>
        <p:spPr>
          <a:xfrm>
            <a:off x="4789400" y="2325450"/>
            <a:ext cx="103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superb</a:t>
            </a:r>
            <a:endParaRPr sz="22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Shades of meanings</a:t>
            </a:r>
            <a:endParaRPr/>
          </a:p>
        </p:txBody>
      </p:sp>
      <p:graphicFrame>
        <p:nvGraphicFramePr>
          <p:cNvPr id="457" name="Google Shape;457;p66"/>
          <p:cNvGraphicFramePr/>
          <p:nvPr/>
        </p:nvGraphicFramePr>
        <p:xfrm>
          <a:off x="311688" y="1384425"/>
          <a:ext cx="8367275" cy="502890"/>
        </p:xfrm>
        <a:graphic>
          <a:graphicData uri="http://schemas.openxmlformats.org/drawingml/2006/table">
            <a:tbl>
              <a:tblPr>
                <a:noFill/>
                <a:tableStyleId>{EC9E1699-99B6-4B24-AAD4-0ECA5F03B470}</a:tableStyleId>
              </a:tblPr>
              <a:tblGrid>
                <a:gridCol w="119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5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>
                    <a:lnL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>
                    <a:lnL w="9525" cap="flat" cmpd="sng">
                      <a:solidFill>
                        <a:srgbClr val="6D9E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/>
                    </a:p>
                  </a:txBody>
                  <a:tcPr marL="91425" marR="91425" marT="91425" marB="91425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8" name="Google Shape;458;p66"/>
          <p:cNvSpPr txBox="1"/>
          <p:nvPr/>
        </p:nvSpPr>
        <p:spPr>
          <a:xfrm>
            <a:off x="311700" y="2325450"/>
            <a:ext cx="103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always</a:t>
            </a:r>
            <a:endParaRPr sz="2200"/>
          </a:p>
        </p:txBody>
      </p:sp>
      <p:sp>
        <p:nvSpPr>
          <p:cNvPr id="459" name="Google Shape;459;p66"/>
          <p:cNvSpPr txBox="1"/>
          <p:nvPr/>
        </p:nvSpPr>
        <p:spPr>
          <a:xfrm>
            <a:off x="1546738" y="2325450"/>
            <a:ext cx="169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sometimes</a:t>
            </a:r>
            <a:endParaRPr sz="2200"/>
          </a:p>
        </p:txBody>
      </p:sp>
      <p:sp>
        <p:nvSpPr>
          <p:cNvPr id="460" name="Google Shape;460;p66"/>
          <p:cNvSpPr txBox="1"/>
          <p:nvPr/>
        </p:nvSpPr>
        <p:spPr>
          <a:xfrm>
            <a:off x="5787675" y="2310150"/>
            <a:ext cx="141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seldom</a:t>
            </a:r>
            <a:endParaRPr sz="2200"/>
          </a:p>
        </p:txBody>
      </p:sp>
      <p:sp>
        <p:nvSpPr>
          <p:cNvPr id="461" name="Google Shape;461;p66"/>
          <p:cNvSpPr txBox="1"/>
          <p:nvPr/>
        </p:nvSpPr>
        <p:spPr>
          <a:xfrm>
            <a:off x="3356313" y="2325450"/>
            <a:ext cx="103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never</a:t>
            </a:r>
            <a:endParaRPr sz="2200"/>
          </a:p>
        </p:txBody>
      </p:sp>
      <p:sp>
        <p:nvSpPr>
          <p:cNvPr id="462" name="Google Shape;462;p66"/>
          <p:cNvSpPr txBox="1"/>
          <p:nvPr/>
        </p:nvSpPr>
        <p:spPr>
          <a:xfrm>
            <a:off x="4572000" y="2325450"/>
            <a:ext cx="103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often</a:t>
            </a:r>
            <a:endParaRPr sz="22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7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First, find your synonym partners</a:t>
            </a:r>
            <a:endParaRPr/>
          </a:p>
        </p:txBody>
      </p:sp>
      <p:sp>
        <p:nvSpPr>
          <p:cNvPr id="468" name="Google Shape;468;p6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69" name="Google Shape;469;p67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0" name="Google Shape;470;p67"/>
          <p:cNvPicPr preferRelativeResize="0"/>
          <p:nvPr/>
        </p:nvPicPr>
        <p:blipFill rotWithShape="1">
          <a:blip r:embed="rId3">
            <a:alphaModFix/>
          </a:blip>
          <a:srcRect t="8652" b="20656"/>
          <a:stretch/>
        </p:blipFill>
        <p:spPr>
          <a:xfrm>
            <a:off x="4939500" y="724200"/>
            <a:ext cx="3837000" cy="211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8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First, find your synonym partners</a:t>
            </a:r>
            <a:endParaRPr/>
          </a:p>
        </p:txBody>
      </p:sp>
      <p:sp>
        <p:nvSpPr>
          <p:cNvPr id="476" name="Google Shape;476;p6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77" name="Google Shape;477;p68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>
                <a:solidFill>
                  <a:schemeClr val="accent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Then, meet with your antonym group</a:t>
            </a:r>
            <a:endParaRPr sz="4200" b="1">
              <a:solidFill>
                <a:schemeClr val="accent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78" name="Google Shape;478;p68"/>
          <p:cNvPicPr preferRelativeResize="0"/>
          <p:nvPr/>
        </p:nvPicPr>
        <p:blipFill rotWithShape="1">
          <a:blip r:embed="rId3">
            <a:alphaModFix/>
          </a:blip>
          <a:srcRect t="8652" b="20656"/>
          <a:stretch/>
        </p:blipFill>
        <p:spPr>
          <a:xfrm>
            <a:off x="5683950" y="724200"/>
            <a:ext cx="3092550" cy="170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8"/>
          <p:cNvPicPr preferRelativeResize="0"/>
          <p:nvPr/>
        </p:nvPicPr>
        <p:blipFill rotWithShape="1">
          <a:blip r:embed="rId3">
            <a:alphaModFix/>
          </a:blip>
          <a:srcRect t="8652" b="20656"/>
          <a:stretch/>
        </p:blipFill>
        <p:spPr>
          <a:xfrm flipH="1">
            <a:off x="4939499" y="2743500"/>
            <a:ext cx="3039093" cy="1675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First, find your synonym partners</a:t>
            </a:r>
            <a:endParaRPr/>
          </a:p>
        </p:txBody>
      </p:sp>
      <p:sp>
        <p:nvSpPr>
          <p:cNvPr id="485" name="Google Shape;485;p6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86" name="Google Shape;486;p6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>
                <a:solidFill>
                  <a:schemeClr val="accent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Then, meet with your antonym group</a:t>
            </a:r>
            <a:endParaRPr sz="4200" b="1">
              <a:solidFill>
                <a:schemeClr val="accent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87" name="Google Shape;487;p69"/>
          <p:cNvPicPr preferRelativeResize="0"/>
          <p:nvPr/>
        </p:nvPicPr>
        <p:blipFill rotWithShape="1">
          <a:blip r:embed="rId3">
            <a:alphaModFix/>
          </a:blip>
          <a:srcRect t="8652" b="20656"/>
          <a:stretch/>
        </p:blipFill>
        <p:spPr>
          <a:xfrm>
            <a:off x="5683950" y="724200"/>
            <a:ext cx="3092550" cy="170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69"/>
          <p:cNvPicPr preferRelativeResize="0"/>
          <p:nvPr/>
        </p:nvPicPr>
        <p:blipFill rotWithShape="1">
          <a:blip r:embed="rId3">
            <a:alphaModFix/>
          </a:blip>
          <a:srcRect t="8652" b="20656"/>
          <a:stretch/>
        </p:blipFill>
        <p:spPr>
          <a:xfrm flipH="1">
            <a:off x="4939499" y="2743500"/>
            <a:ext cx="3039093" cy="1675801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69"/>
          <p:cNvSpPr txBox="1"/>
          <p:nvPr/>
        </p:nvSpPr>
        <p:spPr>
          <a:xfrm>
            <a:off x="265500" y="4355550"/>
            <a:ext cx="4202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There may be more than two synonyms!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</a:t>
            </a:r>
            <a:endParaRPr/>
          </a:p>
        </p:txBody>
      </p:sp>
      <p:sp>
        <p:nvSpPr>
          <p:cNvPr id="495" name="Google Shape;495;p7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What are synonyms? Examples?</a:t>
            </a:r>
            <a:endParaRPr sz="25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500"/>
              <a:t>What are antonyms? Examples?</a:t>
            </a:r>
            <a:endParaRPr sz="2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 a </a:t>
            </a:r>
            <a:r>
              <a:rPr lang="en" u="sng">
                <a:solidFill>
                  <a:schemeClr val="hlink"/>
                </a:solidFill>
                <a:hlinkClick r:id="rId3"/>
              </a:rPr>
              <a:t>book</a:t>
            </a:r>
            <a:r>
              <a:rPr lang="en"/>
              <a:t> and think</a:t>
            </a:r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is a synonym?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 synonym is a word that means the same or almost the same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</a:t>
            </a:r>
            <a:r>
              <a:rPr lang="en" b="1">
                <a:solidFill>
                  <a:schemeClr val="accent1"/>
                </a:solidFill>
              </a:rPr>
              <a:t>functions</a:t>
            </a:r>
            <a:r>
              <a:rPr lang="en"/>
              <a:t> do synonyms have?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 helps …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 can …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with it, we can …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synonyms of “spooky?”</a:t>
            </a:r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Creepy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Scary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Mysterious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Haunted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Freaky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Dark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Terrifying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050" y="1266325"/>
            <a:ext cx="5174246" cy="330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Synonym Partner Game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your partner!</a:t>
            </a:r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Game: Find the person who has a synonym of your word.</a:t>
            </a:r>
            <a:endParaRPr/>
          </a:p>
        </p:txBody>
      </p:sp>
      <p:pic>
        <p:nvPicPr>
          <p:cNvPr id="119" name="Google Shape;119;p21"/>
          <p:cNvPicPr preferRelativeResize="0"/>
          <p:nvPr/>
        </p:nvPicPr>
        <p:blipFill rotWithShape="1">
          <a:blip r:embed="rId3">
            <a:alphaModFix/>
          </a:blip>
          <a:srcRect b="7655"/>
          <a:stretch/>
        </p:blipFill>
        <p:spPr>
          <a:xfrm>
            <a:off x="4939500" y="724200"/>
            <a:ext cx="3579216" cy="369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911</Words>
  <Application>Microsoft Office PowerPoint</Application>
  <PresentationFormat>On-screen Show (16:9)</PresentationFormat>
  <Paragraphs>203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PT Sans Narrow</vt:lpstr>
      <vt:lpstr>Open Sans</vt:lpstr>
      <vt:lpstr>Arial</vt:lpstr>
      <vt:lpstr>Tropic</vt:lpstr>
      <vt:lpstr>Synonyms</vt:lpstr>
      <vt:lpstr>Plans for Today</vt:lpstr>
      <vt:lpstr>Introduction and Reading</vt:lpstr>
      <vt:lpstr>What is an antonym?</vt:lpstr>
      <vt:lpstr>What is a synonym?</vt:lpstr>
      <vt:lpstr>Read a book and think</vt:lpstr>
      <vt:lpstr>What are synonyms of “spooky?”</vt:lpstr>
      <vt:lpstr>Synonym Partner Game</vt:lpstr>
      <vt:lpstr>Find your partner!</vt:lpstr>
      <vt:lpstr>Plans for Today</vt:lpstr>
      <vt:lpstr>What is a synonym?</vt:lpstr>
      <vt:lpstr>Circle the Synonyms</vt:lpstr>
      <vt:lpstr>Do you still remember what synonyms mean?</vt:lpstr>
      <vt:lpstr>Which is the synonym of happy?</vt:lpstr>
      <vt:lpstr>Which is the synonym of happy?</vt:lpstr>
      <vt:lpstr>Do you know other synonyms of happy?</vt:lpstr>
      <vt:lpstr>Which is the synonym of laugh?</vt:lpstr>
      <vt:lpstr>Which is the synonym of laugh?</vt:lpstr>
      <vt:lpstr>Do you know other synonyms of laugh?</vt:lpstr>
      <vt:lpstr>Which is the synonym of repair?</vt:lpstr>
      <vt:lpstr>Which is the synonym of repair?</vt:lpstr>
      <vt:lpstr>Which is the synonym of forest?</vt:lpstr>
      <vt:lpstr>Which is the synonym of forest?</vt:lpstr>
      <vt:lpstr>Which is the synonym of drink?</vt:lpstr>
      <vt:lpstr>Which is the synonym of drink?</vt:lpstr>
      <vt:lpstr>Synonym Partner Game</vt:lpstr>
      <vt:lpstr>Shades of meanings</vt:lpstr>
      <vt:lpstr>Shades of meanings</vt:lpstr>
      <vt:lpstr>Shades of meanings</vt:lpstr>
      <vt:lpstr>Shades of meanings</vt:lpstr>
      <vt:lpstr>Find your partner(s)!</vt:lpstr>
      <vt:lpstr>Fishing Game</vt:lpstr>
      <vt:lpstr>Rules</vt:lpstr>
      <vt:lpstr>Rules</vt:lpstr>
      <vt:lpstr>Rules</vt:lpstr>
      <vt:lpstr>Rules</vt:lpstr>
      <vt:lpstr>Rules</vt:lpstr>
      <vt:lpstr>Rules</vt:lpstr>
      <vt:lpstr>PowerPoint Presentation</vt:lpstr>
      <vt:lpstr>Revise the Paragraphs</vt:lpstr>
      <vt:lpstr>Do you still remember what synonyms mean?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did synonyms help us with writing?</vt:lpstr>
      <vt:lpstr>Synonym and Antonym Game</vt:lpstr>
      <vt:lpstr>What are … </vt:lpstr>
      <vt:lpstr>Shades of meanings</vt:lpstr>
      <vt:lpstr>Shades of meanings</vt:lpstr>
      <vt:lpstr>Shades of meanings</vt:lpstr>
      <vt:lpstr>Shades of meanings</vt:lpstr>
      <vt:lpstr>First, find your synonym partners</vt:lpstr>
      <vt:lpstr>First, find your synonym partners</vt:lpstr>
      <vt:lpstr>First, find your synonym partners</vt:lpstr>
      <vt:lpstr>Review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Synonyms</dc:title>
  <dc:creator>Youran Lin</dc:creator>
  <cp:lastModifiedBy>YouranLIN</cp:lastModifiedBy>
  <cp:revision>1</cp:revision>
  <dcterms:modified xsi:type="dcterms:W3CDTF">2022-12-31T00:43:33Z</dcterms:modified>
</cp:coreProperties>
</file>